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798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EB9E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EB9E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EB9E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EB9E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4012" y="1007490"/>
            <a:ext cx="2231390" cy="7569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EB9E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204012" y="1007490"/>
            <a:ext cx="223139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pc="75" dirty="0"/>
              <a:t>Graduate </a:t>
            </a:r>
            <a:r>
              <a:rPr spc="135" dirty="0"/>
              <a:t>Placement</a:t>
            </a:r>
            <a:r>
              <a:rPr spc="-45" dirty="0"/>
              <a:t> </a:t>
            </a:r>
            <a:r>
              <a:rPr spc="80" dirty="0"/>
              <a:t>Rate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04012" y="1743583"/>
            <a:ext cx="145542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EB9E00"/>
                </a:solidFill>
                <a:latin typeface="Calibri"/>
                <a:cs typeface="Calibri"/>
              </a:rPr>
              <a:t>2019-</a:t>
            </a:r>
            <a:r>
              <a:rPr sz="1800" b="1" spc="-20" dirty="0">
                <a:solidFill>
                  <a:srgbClr val="EB9E00"/>
                </a:solidFill>
                <a:latin typeface="Calibri"/>
                <a:cs typeface="Calibri"/>
              </a:rPr>
              <a:t>202</a:t>
            </a:r>
            <a:r>
              <a:rPr lang="en-US" sz="1800" b="1" spc="-20" dirty="0">
                <a:solidFill>
                  <a:srgbClr val="EB9E00"/>
                </a:solidFill>
                <a:latin typeface="Calibri"/>
                <a:cs typeface="Calibri"/>
              </a:rPr>
              <a:t>5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b="1" dirty="0">
                <a:solidFill>
                  <a:srgbClr val="EB9E00"/>
                </a:solidFill>
                <a:latin typeface="Calibri"/>
                <a:cs typeface="Calibri"/>
              </a:rPr>
              <a:t>(By</a:t>
            </a:r>
            <a:r>
              <a:rPr sz="1800" b="1" spc="20" dirty="0">
                <a:solidFill>
                  <a:srgbClr val="EB9E00"/>
                </a:solidFill>
                <a:latin typeface="Calibri"/>
                <a:cs typeface="Calibri"/>
              </a:rPr>
              <a:t> </a:t>
            </a:r>
            <a:r>
              <a:rPr sz="1800" b="1" spc="75" dirty="0">
                <a:solidFill>
                  <a:srgbClr val="EB9E00"/>
                </a:solidFill>
                <a:latin typeface="Calibri"/>
                <a:cs typeface="Calibri"/>
              </a:rPr>
              <a:t>Semester)</a:t>
            </a:r>
            <a:endParaRPr sz="1800" dirty="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1081" y="133062"/>
            <a:ext cx="3792048" cy="628570"/>
          </a:xfrm>
          <a:prstGeom prst="rect">
            <a:avLst/>
          </a:prstGeom>
        </p:spPr>
      </p:pic>
      <p:graphicFrame>
        <p:nvGraphicFramePr>
          <p:cNvPr id="5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2493240"/>
              </p:ext>
            </p:extLst>
          </p:nvPr>
        </p:nvGraphicFramePr>
        <p:xfrm>
          <a:off x="4267200" y="67945"/>
          <a:ext cx="6873237" cy="67221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0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66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1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58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180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95910"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By</a:t>
                      </a:r>
                      <a:r>
                        <a:rPr sz="1600" b="1" spc="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7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Semester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b="1" spc="1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Placed</a:t>
                      </a:r>
                      <a:r>
                        <a:rPr sz="1600" b="1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Y/N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700" b="1" spc="7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Grand</a:t>
                      </a:r>
                      <a:r>
                        <a:rPr sz="17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7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Total</a:t>
                      </a:r>
                      <a:endParaRPr sz="1700">
                        <a:latin typeface="Calibri"/>
                        <a:cs typeface="Calibri"/>
                      </a:endParaRPr>
                    </a:p>
                  </a:txBody>
                  <a:tcPr marL="0" marR="0" marT="1460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R="75565"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700" b="1" spc="8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Percentage</a:t>
                      </a:r>
                      <a:r>
                        <a:rPr sz="1700" b="1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700" b="1" spc="10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Placed</a:t>
                      </a:r>
                      <a:endParaRPr sz="1700">
                        <a:latin typeface="Calibri"/>
                        <a:cs typeface="Calibri"/>
                      </a:endParaRPr>
                    </a:p>
                  </a:txBody>
                  <a:tcPr marL="0" marR="0" marT="1460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5910"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b="1" spc="7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Semester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spc="35" dirty="0">
                          <a:latin typeface="Calibri"/>
                          <a:cs typeface="Calibri"/>
                        </a:rPr>
                        <a:t>Y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R="35560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spc="30" dirty="0">
                          <a:latin typeface="Calibri"/>
                          <a:cs typeface="Calibri"/>
                        </a:rPr>
                        <a:t>N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1940"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600" b="1" spc="8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Fall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2019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52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600" spc="-25" dirty="0">
                          <a:latin typeface="Calibri"/>
                          <a:cs typeface="Calibri"/>
                        </a:rPr>
                        <a:t>20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152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600" spc="-50" dirty="0">
                          <a:latin typeface="Calibri"/>
                          <a:cs typeface="Calibri"/>
                        </a:rPr>
                        <a:t>1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52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600" spc="-25" dirty="0">
                          <a:latin typeface="Calibri"/>
                          <a:cs typeface="Calibri"/>
                        </a:rPr>
                        <a:t>21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152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lang="en-US" sz="1600" spc="45" dirty="0">
                          <a:latin typeface="Calibri"/>
                          <a:cs typeface="Calibri"/>
                        </a:rPr>
                        <a:t>95</a:t>
                      </a:r>
                      <a:r>
                        <a:rPr sz="1600" spc="4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lang="en-US" sz="1600" spc="45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1600" spc="45" dirty="0">
                          <a:latin typeface="Calibri"/>
                          <a:cs typeface="Calibri"/>
                        </a:rPr>
                        <a:t>%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152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5910"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b="1" spc="8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Fall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2020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spc="-25" dirty="0">
                          <a:latin typeface="Calibri"/>
                          <a:cs typeface="Calibri"/>
                        </a:rPr>
                        <a:t>15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spc="-25" dirty="0">
                          <a:latin typeface="Calibri"/>
                          <a:cs typeface="Calibri"/>
                        </a:rPr>
                        <a:t>15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lang="en-US" sz="1600" spc="45" dirty="0">
                          <a:latin typeface="Calibri"/>
                          <a:cs typeface="Calibri"/>
                        </a:rPr>
                        <a:t>100</a:t>
                      </a:r>
                      <a:r>
                        <a:rPr sz="1600" spc="4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lang="en-US" sz="1600" spc="45" dirty="0">
                          <a:latin typeface="Calibri"/>
                          <a:cs typeface="Calibri"/>
                        </a:rPr>
                        <a:t>0</a:t>
                      </a:r>
                      <a:r>
                        <a:rPr sz="1600" spc="45" dirty="0">
                          <a:latin typeface="Calibri"/>
                          <a:cs typeface="Calibri"/>
                        </a:rPr>
                        <a:t>%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5910"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b="1" spc="8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Fall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2021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spc="-25" dirty="0">
                          <a:latin typeface="Calibri"/>
                          <a:cs typeface="Calibri"/>
                        </a:rPr>
                        <a:t>13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spc="-25" dirty="0">
                          <a:latin typeface="Calibri"/>
                          <a:cs typeface="Calibri"/>
                        </a:rPr>
                        <a:t>13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spc="45" dirty="0">
                          <a:latin typeface="Calibri"/>
                          <a:cs typeface="Calibri"/>
                        </a:rPr>
                        <a:t>100.0%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5910"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b="1" spc="8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Fall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2022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spc="-50" dirty="0">
                          <a:latin typeface="Calibri"/>
                          <a:cs typeface="Calibri"/>
                        </a:rPr>
                        <a:t>6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spc="-50" dirty="0">
                          <a:latin typeface="Calibri"/>
                          <a:cs typeface="Calibri"/>
                        </a:rPr>
                        <a:t>6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lang="en-US" sz="1600" spc="45" dirty="0">
                          <a:latin typeface="Calibri"/>
                          <a:cs typeface="Calibri"/>
                        </a:rPr>
                        <a:t>100.0</a:t>
                      </a:r>
                      <a:r>
                        <a:rPr sz="1600" spc="45" dirty="0">
                          <a:latin typeface="Calibri"/>
                          <a:cs typeface="Calibri"/>
                        </a:rPr>
                        <a:t>%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5910"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b="1" spc="8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Fall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2023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spc="-25" dirty="0">
                          <a:latin typeface="Calibri"/>
                          <a:cs typeface="Calibri"/>
                        </a:rPr>
                        <a:t>12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spc="-25" dirty="0">
                          <a:latin typeface="Calibri"/>
                          <a:cs typeface="Calibri"/>
                        </a:rPr>
                        <a:t>12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lang="en-US" sz="1600" spc="45" dirty="0">
                          <a:latin typeface="Calibri"/>
                          <a:cs typeface="Calibri"/>
                        </a:rPr>
                        <a:t>100.0</a:t>
                      </a:r>
                      <a:r>
                        <a:rPr sz="1600" spc="45" dirty="0">
                          <a:latin typeface="Calibri"/>
                          <a:cs typeface="Calibri"/>
                        </a:rPr>
                        <a:t>%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5910"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b="1" spc="8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Fall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202</a:t>
                      </a:r>
                      <a:r>
                        <a:rPr lang="en-US"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4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spc="-25" dirty="0">
                          <a:latin typeface="Calibri"/>
                          <a:cs typeface="Calibri"/>
                        </a:rPr>
                        <a:t>12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spc="-25" dirty="0">
                          <a:latin typeface="Calibri"/>
                          <a:cs typeface="Calibri"/>
                        </a:rPr>
                        <a:t>12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lang="en-US" sz="1600" spc="45" dirty="0">
                          <a:latin typeface="Calibri"/>
                          <a:cs typeface="Calibri"/>
                        </a:rPr>
                        <a:t>100.0</a:t>
                      </a:r>
                      <a:r>
                        <a:rPr sz="1600" spc="45" dirty="0">
                          <a:latin typeface="Calibri"/>
                          <a:cs typeface="Calibri"/>
                        </a:rPr>
                        <a:t>%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8064051"/>
                  </a:ext>
                </a:extLst>
              </a:tr>
              <a:tr h="281940"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600" b="1" spc="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Spring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2019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152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600" spc="-25" dirty="0">
                          <a:latin typeface="Calibri"/>
                          <a:cs typeface="Calibri"/>
                        </a:rPr>
                        <a:t>29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152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600" spc="-50" dirty="0">
                          <a:latin typeface="Calibri"/>
                          <a:cs typeface="Calibri"/>
                        </a:rPr>
                        <a:t>1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52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600" spc="-25" dirty="0">
                          <a:latin typeface="Calibri"/>
                          <a:cs typeface="Calibri"/>
                        </a:rPr>
                        <a:t>30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52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lang="en-US" sz="1600" spc="45" dirty="0">
                          <a:latin typeface="Calibri"/>
                          <a:cs typeface="Calibri"/>
                        </a:rPr>
                        <a:t>96</a:t>
                      </a:r>
                      <a:r>
                        <a:rPr sz="1600" spc="4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lang="en-US" sz="1600" spc="45" dirty="0">
                          <a:latin typeface="Calibri"/>
                          <a:cs typeface="Calibri"/>
                        </a:rPr>
                        <a:t>7</a:t>
                      </a:r>
                      <a:r>
                        <a:rPr sz="1600" spc="45" dirty="0">
                          <a:latin typeface="Calibri"/>
                          <a:cs typeface="Calibri"/>
                        </a:rPr>
                        <a:t>%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152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5910"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b="1" spc="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Spring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2020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spc="-25" dirty="0">
                          <a:latin typeface="Calibri"/>
                          <a:cs typeface="Calibri"/>
                        </a:rPr>
                        <a:t>23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spc="-25" dirty="0">
                          <a:latin typeface="Calibri"/>
                          <a:cs typeface="Calibri"/>
                        </a:rPr>
                        <a:t>23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lang="en-US" sz="1600" spc="45" dirty="0">
                          <a:latin typeface="Calibri"/>
                          <a:cs typeface="Calibri"/>
                        </a:rPr>
                        <a:t>100</a:t>
                      </a:r>
                      <a:r>
                        <a:rPr sz="1600" spc="4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lang="en-US" sz="1600" spc="45" dirty="0">
                          <a:latin typeface="Calibri"/>
                          <a:cs typeface="Calibri"/>
                        </a:rPr>
                        <a:t>0</a:t>
                      </a:r>
                      <a:r>
                        <a:rPr sz="1600" spc="45" dirty="0">
                          <a:latin typeface="Calibri"/>
                          <a:cs typeface="Calibri"/>
                        </a:rPr>
                        <a:t>%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5910"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b="1" spc="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Spring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2021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spc="-25" dirty="0">
                          <a:latin typeface="Calibri"/>
                          <a:cs typeface="Calibri"/>
                        </a:rPr>
                        <a:t>11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spc="-25" dirty="0">
                          <a:latin typeface="Calibri"/>
                          <a:cs typeface="Calibri"/>
                        </a:rPr>
                        <a:t>11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spc="45" dirty="0">
                          <a:latin typeface="Calibri"/>
                          <a:cs typeface="Calibri"/>
                        </a:rPr>
                        <a:t>100.0%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1940"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600" b="1" spc="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Spring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2022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58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600" spc="-25" dirty="0">
                          <a:latin typeface="Calibri"/>
                          <a:cs typeface="Calibri"/>
                        </a:rPr>
                        <a:t>13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158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600" spc="-50" dirty="0">
                          <a:latin typeface="Calibri"/>
                          <a:cs typeface="Calibri"/>
                        </a:rPr>
                        <a:t>1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58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600" spc="-25" dirty="0">
                          <a:latin typeface="Calibri"/>
                          <a:cs typeface="Calibri"/>
                        </a:rPr>
                        <a:t>14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158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lang="en-US" sz="1600" spc="45" dirty="0">
                          <a:latin typeface="Calibri"/>
                          <a:cs typeface="Calibri"/>
                        </a:rPr>
                        <a:t>92</a:t>
                      </a:r>
                      <a:r>
                        <a:rPr sz="1600" spc="4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lang="en-US" sz="1600" spc="45" dirty="0">
                          <a:latin typeface="Calibri"/>
                          <a:cs typeface="Calibri"/>
                        </a:rPr>
                        <a:t>9</a:t>
                      </a:r>
                      <a:r>
                        <a:rPr sz="1600" spc="45" dirty="0">
                          <a:latin typeface="Calibri"/>
                          <a:cs typeface="Calibri"/>
                        </a:rPr>
                        <a:t>%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158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5910"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b="1" spc="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Spring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2023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spc="-25" dirty="0">
                          <a:latin typeface="Calibri"/>
                          <a:cs typeface="Calibri"/>
                        </a:rPr>
                        <a:t>13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spc="-25" dirty="0">
                          <a:latin typeface="Calibri"/>
                          <a:cs typeface="Calibri"/>
                        </a:rPr>
                        <a:t>13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spc="45" dirty="0">
                          <a:latin typeface="Calibri"/>
                          <a:cs typeface="Calibri"/>
                        </a:rPr>
                        <a:t>100.0%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5910"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600" b="1" spc="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Spring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2024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600" spc="-25" dirty="0">
                          <a:latin typeface="Calibri"/>
                          <a:cs typeface="Calibri"/>
                        </a:rPr>
                        <a:t>32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600" spc="-25" dirty="0">
                          <a:latin typeface="Calibri"/>
                          <a:cs typeface="Calibri"/>
                        </a:rPr>
                        <a:t>32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600" spc="45" dirty="0">
                          <a:latin typeface="Calibri"/>
                          <a:cs typeface="Calibri"/>
                        </a:rPr>
                        <a:t>100.0%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95910"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600" b="1" spc="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Spring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202</a:t>
                      </a:r>
                      <a:r>
                        <a:rPr lang="en-US"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5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lang="en-US" sz="1600" spc="-25" dirty="0">
                          <a:latin typeface="Calibri"/>
                          <a:cs typeface="Calibri"/>
                        </a:rPr>
                        <a:t>14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lang="en-US" sz="1600" spc="-25" dirty="0">
                          <a:latin typeface="Calibri"/>
                          <a:cs typeface="Calibri"/>
                        </a:rPr>
                        <a:t>14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600" spc="45" dirty="0">
                          <a:latin typeface="Calibri"/>
                          <a:cs typeface="Calibri"/>
                        </a:rPr>
                        <a:t>100.0%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5848128"/>
                  </a:ext>
                </a:extLst>
              </a:tr>
              <a:tr h="281940"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600" b="1" spc="9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Summer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2019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58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600" spc="-25" dirty="0">
                          <a:latin typeface="Calibri"/>
                          <a:cs typeface="Calibri"/>
                        </a:rPr>
                        <a:t>15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158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600" spc="-50" dirty="0">
                          <a:latin typeface="Calibri"/>
                          <a:cs typeface="Calibri"/>
                        </a:rPr>
                        <a:t>1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158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600" spc="-25" dirty="0">
                          <a:latin typeface="Calibri"/>
                          <a:cs typeface="Calibri"/>
                        </a:rPr>
                        <a:t>16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158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lang="en-US" sz="1600" spc="45" dirty="0">
                          <a:latin typeface="Calibri"/>
                          <a:cs typeface="Calibri"/>
                        </a:rPr>
                        <a:t>93</a:t>
                      </a:r>
                      <a:r>
                        <a:rPr sz="1600" spc="4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lang="en-US" sz="1600" spc="45" dirty="0">
                          <a:latin typeface="Calibri"/>
                          <a:cs typeface="Calibri"/>
                        </a:rPr>
                        <a:t>8</a:t>
                      </a:r>
                      <a:r>
                        <a:rPr sz="1600" spc="45" dirty="0">
                          <a:latin typeface="Calibri"/>
                          <a:cs typeface="Calibri"/>
                        </a:rPr>
                        <a:t>%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158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95910"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600" b="1" spc="9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Summer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2020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600" spc="-25" dirty="0">
                          <a:latin typeface="Calibri"/>
                          <a:cs typeface="Calibri"/>
                        </a:rPr>
                        <a:t>13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600" spc="-25" dirty="0">
                          <a:latin typeface="Calibri"/>
                          <a:cs typeface="Calibri"/>
                        </a:rPr>
                        <a:t>13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600" spc="45" dirty="0">
                          <a:latin typeface="Calibri"/>
                          <a:cs typeface="Calibri"/>
                        </a:rPr>
                        <a:t>100.0%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95910"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600" b="1" spc="9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Summer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2021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600" spc="-50" dirty="0">
                          <a:latin typeface="Calibri"/>
                          <a:cs typeface="Calibri"/>
                        </a:rPr>
                        <a:t>6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600" spc="-50" dirty="0">
                          <a:latin typeface="Calibri"/>
                          <a:cs typeface="Calibri"/>
                        </a:rPr>
                        <a:t>6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600" spc="45" dirty="0">
                          <a:latin typeface="Calibri"/>
                          <a:cs typeface="Calibri"/>
                        </a:rPr>
                        <a:t>100.0%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95910"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600" b="1" spc="9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Summer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2022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600" spc="-50" dirty="0">
                          <a:latin typeface="Calibri"/>
                          <a:cs typeface="Calibri"/>
                        </a:rPr>
                        <a:t>7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600" spc="-50" dirty="0">
                          <a:latin typeface="Calibri"/>
                          <a:cs typeface="Calibri"/>
                        </a:rPr>
                        <a:t>7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600" spc="45" dirty="0">
                          <a:latin typeface="Calibri"/>
                          <a:cs typeface="Calibri"/>
                        </a:rPr>
                        <a:t>100.0%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95910"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600" b="1" spc="9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Summer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2023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600" spc="-50" dirty="0">
                          <a:latin typeface="Calibri"/>
                          <a:cs typeface="Calibri"/>
                        </a:rPr>
                        <a:t>4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600" spc="-50" dirty="0">
                          <a:latin typeface="Calibri"/>
                          <a:cs typeface="Calibri"/>
                        </a:rPr>
                        <a:t>4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600" spc="45" dirty="0">
                          <a:latin typeface="Calibri"/>
                          <a:cs typeface="Calibri"/>
                        </a:rPr>
                        <a:t>100.0%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95910"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600" b="1" spc="9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Summer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600" spc="-50" dirty="0">
                          <a:latin typeface="Calibri"/>
                          <a:cs typeface="Calibri"/>
                        </a:rPr>
                        <a:t>6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600" spc="-50" dirty="0">
                          <a:latin typeface="Calibri"/>
                          <a:cs typeface="Calibri"/>
                        </a:rPr>
                        <a:t>6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600" spc="45" dirty="0">
                          <a:latin typeface="Calibri"/>
                          <a:cs typeface="Calibri"/>
                        </a:rPr>
                        <a:t>100.0%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81940"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600" b="1" spc="9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Summer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202</a:t>
                      </a:r>
                      <a:r>
                        <a:rPr lang="en-US"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5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lang="en-US" sz="1600" spc="-50" dirty="0">
                          <a:latin typeface="Calibri"/>
                          <a:cs typeface="Calibri"/>
                        </a:rPr>
                        <a:t>14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lang="en-US" sz="1600" spc="-50" dirty="0">
                          <a:latin typeface="Calibri"/>
                          <a:cs typeface="Calibri"/>
                        </a:rPr>
                        <a:t>14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lang="en-US" sz="1600" spc="45" dirty="0">
                          <a:latin typeface="Calibri"/>
                          <a:cs typeface="Calibri"/>
                        </a:rPr>
                        <a:t>100.0%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4911936"/>
                  </a:ext>
                </a:extLst>
              </a:tr>
              <a:tr h="281940"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lang="en-US" sz="1600" b="1" spc="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Grand</a:t>
                      </a:r>
                      <a:r>
                        <a:rPr lang="en-US" sz="16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Total</a:t>
                      </a:r>
                      <a:endParaRPr lang="en-US" sz="1600" dirty="0">
                        <a:latin typeface="Calibri"/>
                        <a:cs typeface="Calibri"/>
                      </a:endParaRPr>
                    </a:p>
                  </a:txBody>
                  <a:tcPr marL="0" marR="0" marT="158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lang="en-US" sz="1600" spc="-25" dirty="0">
                          <a:latin typeface="Calibri"/>
                          <a:cs typeface="Calibri"/>
                        </a:rPr>
                        <a:t>278</a:t>
                      </a:r>
                      <a:endParaRPr lang="en-US" sz="1600" dirty="0">
                        <a:latin typeface="Calibri"/>
                        <a:cs typeface="Calibri"/>
                      </a:endParaRPr>
                    </a:p>
                  </a:txBody>
                  <a:tcPr marL="0" marR="0" marT="158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lang="en-US" sz="1600" spc="-50" dirty="0">
                          <a:latin typeface="Calibri"/>
                          <a:cs typeface="Calibri"/>
                        </a:rPr>
                        <a:t>4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158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lang="en-US" sz="1600" spc="-25" dirty="0">
                          <a:latin typeface="Calibri"/>
                          <a:cs typeface="Calibri"/>
                        </a:rPr>
                        <a:t>282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158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600" spc="45" dirty="0">
                          <a:latin typeface="Calibri"/>
                          <a:cs typeface="Calibri"/>
                        </a:rPr>
                        <a:t>9</a:t>
                      </a:r>
                      <a:r>
                        <a:rPr lang="en-US" sz="1600" spc="45" dirty="0">
                          <a:latin typeface="Calibri"/>
                          <a:cs typeface="Calibri"/>
                        </a:rPr>
                        <a:t>8</a:t>
                      </a:r>
                      <a:r>
                        <a:rPr sz="1600" spc="4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lang="en-US" sz="1600" spc="45" dirty="0">
                          <a:latin typeface="Calibri"/>
                          <a:cs typeface="Calibri"/>
                        </a:rPr>
                        <a:t>6</a:t>
                      </a:r>
                      <a:r>
                        <a:rPr sz="1600" spc="45" dirty="0">
                          <a:latin typeface="Calibri"/>
                          <a:cs typeface="Calibri"/>
                        </a:rPr>
                        <a:t>%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158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460878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204012" y="1007490"/>
            <a:ext cx="223139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pc="75" dirty="0"/>
              <a:t>Graduate </a:t>
            </a:r>
            <a:r>
              <a:rPr spc="135" dirty="0"/>
              <a:t>Placement</a:t>
            </a:r>
            <a:r>
              <a:rPr spc="-45" dirty="0"/>
              <a:t> </a:t>
            </a:r>
            <a:r>
              <a:rPr spc="80" dirty="0"/>
              <a:t>Rate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04012" y="1743583"/>
            <a:ext cx="133159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EB9E00"/>
                </a:solidFill>
                <a:latin typeface="Calibri"/>
                <a:cs typeface="Calibri"/>
              </a:rPr>
              <a:t>2019-</a:t>
            </a:r>
            <a:r>
              <a:rPr sz="1800" b="1" spc="-20" dirty="0">
                <a:solidFill>
                  <a:srgbClr val="EB9E00"/>
                </a:solidFill>
                <a:latin typeface="Calibri"/>
                <a:cs typeface="Calibri"/>
              </a:rPr>
              <a:t>202</a:t>
            </a:r>
            <a:r>
              <a:rPr lang="en-US" sz="1800" b="1" spc="-20" dirty="0">
                <a:solidFill>
                  <a:srgbClr val="EB9E00"/>
                </a:solidFill>
                <a:latin typeface="Calibri"/>
                <a:cs typeface="Calibri"/>
              </a:rPr>
              <a:t>5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b="1" dirty="0">
                <a:solidFill>
                  <a:srgbClr val="EB9E00"/>
                </a:solidFill>
                <a:latin typeface="Calibri"/>
                <a:cs typeface="Calibri"/>
              </a:rPr>
              <a:t>(By</a:t>
            </a:r>
            <a:r>
              <a:rPr sz="1800" b="1" spc="20" dirty="0">
                <a:solidFill>
                  <a:srgbClr val="EB9E00"/>
                </a:solidFill>
                <a:latin typeface="Calibri"/>
                <a:cs typeface="Calibri"/>
              </a:rPr>
              <a:t> </a:t>
            </a:r>
            <a:r>
              <a:rPr sz="1800" b="1" spc="40" dirty="0">
                <a:solidFill>
                  <a:srgbClr val="EB9E00"/>
                </a:solidFill>
                <a:latin typeface="Calibri"/>
                <a:cs typeface="Calibri"/>
              </a:rPr>
              <a:t>Program)</a:t>
            </a:r>
            <a:endParaRPr sz="1800" dirty="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1081" y="133062"/>
            <a:ext cx="3792048" cy="628570"/>
          </a:xfrm>
          <a:prstGeom prst="rect">
            <a:avLst/>
          </a:prstGeom>
        </p:spPr>
      </p:pic>
      <p:graphicFrame>
        <p:nvGraphicFramePr>
          <p:cNvPr id="5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4739140"/>
              </p:ext>
            </p:extLst>
          </p:nvPr>
        </p:nvGraphicFramePr>
        <p:xfrm>
          <a:off x="4149261" y="304800"/>
          <a:ext cx="7653018" cy="61153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61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73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66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88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14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988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2100" b="1" spc="7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By</a:t>
                      </a:r>
                      <a:r>
                        <a:rPr sz="2100" b="1" spc="-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100" b="1" spc="7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4922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2100" b="1" spc="1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Placed</a:t>
                      </a:r>
                      <a:r>
                        <a:rPr sz="21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100" b="1" spc="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N/Y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31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2100" b="1" spc="7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2100" spc="70" dirty="0">
                          <a:latin typeface="Calibri"/>
                          <a:cs typeface="Calibri"/>
                        </a:rPr>
                        <a:t>N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2100" spc="50" dirty="0">
                          <a:latin typeface="Calibri"/>
                          <a:cs typeface="Calibri"/>
                        </a:rPr>
                        <a:t>Y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2100" spc="65" dirty="0">
                          <a:latin typeface="Calibri"/>
                          <a:cs typeface="Calibri"/>
                        </a:rPr>
                        <a:t>Grand</a:t>
                      </a:r>
                      <a:r>
                        <a:rPr sz="21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00" spc="-20" dirty="0">
                          <a:latin typeface="Calibri"/>
                          <a:cs typeface="Calibri"/>
                        </a:rPr>
                        <a:t>Total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2100" spc="50" dirty="0">
                          <a:latin typeface="Calibri"/>
                          <a:cs typeface="Calibri"/>
                        </a:rPr>
                        <a:t>Percentage</a:t>
                      </a:r>
                      <a:r>
                        <a:rPr sz="21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00" spc="90" dirty="0">
                          <a:latin typeface="Calibri"/>
                          <a:cs typeface="Calibri"/>
                        </a:rPr>
                        <a:t>Placed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88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2100" b="1" spc="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BA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2100" spc="-25" dirty="0">
                          <a:latin typeface="Calibri"/>
                          <a:cs typeface="Calibri"/>
                        </a:rPr>
                        <a:t>43</a:t>
                      </a:r>
                      <a:endParaRPr sz="2100" dirty="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2100" spc="-25" dirty="0">
                          <a:latin typeface="Calibri"/>
                          <a:cs typeface="Calibri"/>
                        </a:rPr>
                        <a:t>43</a:t>
                      </a:r>
                      <a:endParaRPr sz="2100" dirty="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2100" spc="65" dirty="0">
                          <a:latin typeface="Calibri"/>
                          <a:cs typeface="Calibri"/>
                        </a:rPr>
                        <a:t>100.0%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88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2100" b="1" spc="7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BAE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lang="en-US" sz="2100" dirty="0">
                          <a:latin typeface="Calibri"/>
                          <a:cs typeface="Calibri"/>
                        </a:rPr>
                        <a:t>8</a:t>
                      </a:r>
                      <a:endParaRPr sz="2100" dirty="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lang="en-US" sz="2100" dirty="0">
                          <a:latin typeface="Calibri"/>
                          <a:cs typeface="Calibri"/>
                        </a:rPr>
                        <a:t>8</a:t>
                      </a:r>
                      <a:endParaRPr sz="2100" dirty="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2100" spc="65" dirty="0">
                          <a:latin typeface="Calibri"/>
                          <a:cs typeface="Calibri"/>
                        </a:rPr>
                        <a:t>100.0%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317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2100" b="1" spc="19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CJ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1</a:t>
                      </a:r>
                    </a:p>
                  </a:txBody>
                  <a:tcPr marL="0" marR="0" marT="184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2100" spc="-25" dirty="0">
                          <a:latin typeface="Calibri"/>
                          <a:cs typeface="Calibri"/>
                        </a:rPr>
                        <a:t>36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2100" spc="-25" dirty="0">
                          <a:latin typeface="Calibri"/>
                          <a:cs typeface="Calibri"/>
                        </a:rPr>
                        <a:t>37</a:t>
                      </a:r>
                      <a:endParaRPr sz="2100" dirty="0">
                        <a:latin typeface="Calibri"/>
                        <a:cs typeface="Calibri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2100" spc="70" dirty="0">
                          <a:latin typeface="Calibri"/>
                          <a:cs typeface="Calibri"/>
                        </a:rPr>
                        <a:t>97.3%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88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2100" b="1" spc="2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CR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8</a:t>
                      </a: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8</a:t>
                      </a: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2100" spc="65" dirty="0">
                          <a:latin typeface="Calibri"/>
                          <a:cs typeface="Calibri"/>
                        </a:rPr>
                        <a:t>100.0%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988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2100" b="1" spc="1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CRJ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2</a:t>
                      </a:r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2</a:t>
                      </a:r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2100" spc="65" dirty="0">
                          <a:latin typeface="Calibri"/>
                          <a:cs typeface="Calibri"/>
                        </a:rPr>
                        <a:t>100.0%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31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21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MOA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1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4</a:t>
                      </a:r>
                    </a:p>
                  </a:txBody>
                  <a:tcPr marL="0" marR="0" marT="184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5</a:t>
                      </a:r>
                    </a:p>
                  </a:txBody>
                  <a:tcPr marL="0" marR="0" marT="184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2100" spc="70" dirty="0">
                          <a:latin typeface="Calibri"/>
                          <a:cs typeface="Calibri"/>
                        </a:rPr>
                        <a:t>80.0%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9887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2100" b="1" spc="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OBA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en-US" sz="2100" spc="-25" dirty="0">
                          <a:latin typeface="Calibri"/>
                          <a:cs typeface="Calibri"/>
                        </a:rPr>
                        <a:t>55</a:t>
                      </a:r>
                      <a:endParaRPr sz="2100" dirty="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en-US" sz="2100" dirty="0">
                          <a:latin typeface="Calibri"/>
                          <a:cs typeface="Calibri"/>
                        </a:rPr>
                        <a:t>55</a:t>
                      </a:r>
                      <a:endParaRPr sz="2100" dirty="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2100" spc="65" dirty="0">
                          <a:latin typeface="Calibri"/>
                          <a:cs typeface="Calibri"/>
                        </a:rPr>
                        <a:t>100.0%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9887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2100" b="1" spc="8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OBAE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en-US" sz="2100" dirty="0">
                          <a:latin typeface="Calibri"/>
                          <a:cs typeface="Calibri"/>
                        </a:rPr>
                        <a:t>17</a:t>
                      </a:r>
                      <a:endParaRPr sz="2100" dirty="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en-US" sz="2100" dirty="0">
                          <a:latin typeface="Calibri"/>
                          <a:cs typeface="Calibri"/>
                        </a:rPr>
                        <a:t>17</a:t>
                      </a: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2100" spc="65" dirty="0">
                          <a:latin typeface="Calibri"/>
                          <a:cs typeface="Calibri"/>
                        </a:rPr>
                        <a:t>100.0%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988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2100" b="1" spc="1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OCJ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2100" spc="-25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lang="en-US" sz="2100" spc="-25" dirty="0">
                          <a:latin typeface="Calibri"/>
                          <a:cs typeface="Calibri"/>
                        </a:rPr>
                        <a:t>3</a:t>
                      </a:r>
                      <a:endParaRPr sz="2100" dirty="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en-US" sz="2100" spc="-25" dirty="0">
                          <a:latin typeface="Calibri"/>
                          <a:cs typeface="Calibri"/>
                        </a:rPr>
                        <a:t>13</a:t>
                      </a:r>
                      <a:endParaRPr sz="2100" dirty="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2100" spc="65" dirty="0">
                          <a:latin typeface="Calibri"/>
                          <a:cs typeface="Calibri"/>
                        </a:rPr>
                        <a:t>100.0%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988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2100" b="1" spc="18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OCR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1</a:t>
                      </a: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1</a:t>
                      </a: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2100" spc="65" dirty="0">
                          <a:latin typeface="Calibri"/>
                          <a:cs typeface="Calibri"/>
                        </a:rPr>
                        <a:t>100.0%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89887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2100" b="1" spc="1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OCRJ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en-US" sz="2100" dirty="0">
                          <a:latin typeface="Calibri"/>
                          <a:cs typeface="Calibri"/>
                        </a:rPr>
                        <a:t>15</a:t>
                      </a:r>
                      <a:endParaRPr sz="2100" dirty="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en-US" sz="2100" dirty="0">
                          <a:latin typeface="Calibri"/>
                          <a:cs typeface="Calibri"/>
                        </a:rPr>
                        <a:t>15</a:t>
                      </a:r>
                      <a:endParaRPr sz="2100" dirty="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2100" spc="65" dirty="0">
                          <a:latin typeface="Calibri"/>
                          <a:cs typeface="Calibri"/>
                        </a:rPr>
                        <a:t>100.0%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8988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2100" b="1" spc="1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OPS</a:t>
                      </a:r>
                      <a:endParaRPr sz="2100" dirty="0">
                        <a:latin typeface="Calibri"/>
                        <a:cs typeface="Calibri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lang="en-US" sz="2100" dirty="0">
                          <a:latin typeface="Calibri"/>
                          <a:cs typeface="Calibri"/>
                        </a:rPr>
                        <a:t>15</a:t>
                      </a:r>
                      <a:endParaRPr sz="2100" dirty="0">
                        <a:latin typeface="Calibri"/>
                        <a:cs typeface="Calibri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lang="en-US" sz="2100" dirty="0">
                          <a:latin typeface="Calibri"/>
                          <a:cs typeface="Calibri"/>
                        </a:rPr>
                        <a:t>15</a:t>
                      </a:r>
                      <a:endParaRPr sz="2100" dirty="0">
                        <a:latin typeface="Calibri"/>
                        <a:cs typeface="Calibri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2100" spc="65" dirty="0">
                          <a:latin typeface="Calibri"/>
                          <a:cs typeface="Calibri"/>
                        </a:rPr>
                        <a:t>100.0%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6531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2100" b="1" spc="18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PS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2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lang="en-US" sz="2100" spc="-25" dirty="0">
                          <a:latin typeface="Calibri"/>
                          <a:cs typeface="Calibri"/>
                        </a:rPr>
                        <a:t>61</a:t>
                      </a:r>
                      <a:endParaRPr sz="2100" dirty="0">
                        <a:latin typeface="Calibri"/>
                        <a:cs typeface="Calibri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2100" spc="-25" dirty="0">
                          <a:latin typeface="Calibri"/>
                          <a:cs typeface="Calibri"/>
                        </a:rPr>
                        <a:t>6</a:t>
                      </a:r>
                      <a:r>
                        <a:rPr lang="en-US" sz="2100" spc="-25" dirty="0">
                          <a:latin typeface="Calibri"/>
                          <a:cs typeface="Calibri"/>
                        </a:rPr>
                        <a:t>3</a:t>
                      </a:r>
                      <a:endParaRPr sz="2100" dirty="0">
                        <a:latin typeface="Calibri"/>
                        <a:cs typeface="Calibri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2100" spc="70" dirty="0">
                          <a:latin typeface="Calibri"/>
                          <a:cs typeface="Calibri"/>
                        </a:rPr>
                        <a:t>96.</a:t>
                      </a:r>
                      <a:r>
                        <a:rPr lang="en-US" sz="2100" spc="70" dirty="0">
                          <a:latin typeface="Calibri"/>
                          <a:cs typeface="Calibri"/>
                        </a:rPr>
                        <a:t>8</a:t>
                      </a:r>
                      <a:r>
                        <a:rPr sz="2100" spc="70" dirty="0">
                          <a:latin typeface="Calibri"/>
                          <a:cs typeface="Calibri"/>
                        </a:rPr>
                        <a:t>%</a:t>
                      </a:r>
                      <a:endParaRPr sz="2100" dirty="0">
                        <a:latin typeface="Calibri"/>
                        <a:cs typeface="Calibri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6531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2100" b="1" spc="9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Grand</a:t>
                      </a:r>
                      <a:r>
                        <a:rPr sz="2100" b="1" spc="-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1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Total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lang="en-US" sz="2100" dirty="0">
                          <a:latin typeface="Calibri"/>
                          <a:cs typeface="Calibri"/>
                        </a:rPr>
                        <a:t>4</a:t>
                      </a:r>
                      <a:endParaRPr sz="2100" dirty="0">
                        <a:latin typeface="Calibri"/>
                        <a:cs typeface="Calibri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lang="en-US" sz="2100" spc="-25" dirty="0">
                          <a:latin typeface="Calibri"/>
                          <a:cs typeface="Calibri"/>
                        </a:rPr>
                        <a:t>278</a:t>
                      </a:r>
                      <a:endParaRPr sz="2100" dirty="0">
                        <a:latin typeface="Calibri"/>
                        <a:cs typeface="Calibri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lang="en-US" sz="2100" spc="-25" dirty="0">
                          <a:latin typeface="Calibri"/>
                          <a:cs typeface="Calibri"/>
                        </a:rPr>
                        <a:t>282</a:t>
                      </a:r>
                      <a:endParaRPr sz="2100" dirty="0">
                        <a:latin typeface="Calibri"/>
                        <a:cs typeface="Calibri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2100" spc="70" dirty="0">
                          <a:latin typeface="Calibri"/>
                          <a:cs typeface="Calibri"/>
                        </a:rPr>
                        <a:t>9</a:t>
                      </a:r>
                      <a:r>
                        <a:rPr lang="en-US" sz="2100" spc="70" dirty="0">
                          <a:latin typeface="Calibri"/>
                          <a:cs typeface="Calibri"/>
                        </a:rPr>
                        <a:t>8</a:t>
                      </a:r>
                      <a:r>
                        <a:rPr sz="2100" spc="7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lang="en-US" sz="2100" spc="70" dirty="0">
                          <a:latin typeface="Calibri"/>
                          <a:cs typeface="Calibri"/>
                        </a:rPr>
                        <a:t>6</a:t>
                      </a:r>
                      <a:r>
                        <a:rPr sz="2100" spc="70" dirty="0">
                          <a:latin typeface="Calibri"/>
                          <a:cs typeface="Calibri"/>
                        </a:rPr>
                        <a:t>%</a:t>
                      </a:r>
                      <a:endParaRPr sz="2100" dirty="0">
                        <a:latin typeface="Calibri"/>
                        <a:cs typeface="Calibri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365</TotalTime>
  <Words>274</Words>
  <Application>Microsoft Office PowerPoint</Application>
  <PresentationFormat>Widescreen</PresentationFormat>
  <Paragraphs>169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Calibri</vt:lpstr>
      <vt:lpstr>Times New Roman</vt:lpstr>
      <vt:lpstr>Office Theme</vt:lpstr>
      <vt:lpstr>Graduate Placement Rate</vt:lpstr>
      <vt:lpstr>Graduate Placement Rate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Adam Hitzeman</dc:creator>
  <cp:lastModifiedBy>Adam Hitzeman</cp:lastModifiedBy>
  <cp:revision>2</cp:revision>
  <dcterms:created xsi:type="dcterms:W3CDTF">2026-01-27T17:12:21Z</dcterms:created>
  <dcterms:modified xsi:type="dcterms:W3CDTF">2026-02-05T22:15:51Z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2025-01-31T00:00:00Z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2026-01-27T00:00:00Z</vt:filetime>
  </property>
  <property fmtid="{D5CDD505-2E9C-101B-9397-08002B2CF9AE}" pid="5" name="Producer">
    <vt:lpwstr>Microsoft® PowerPoint® for Microsoft 365</vt:lpwstr>
  </property>
</Properties>
</file>